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11" r:id="rId6"/>
    <p:sldId id="318" r:id="rId7"/>
    <p:sldId id="320" r:id="rId8"/>
    <p:sldId id="322" r:id="rId9"/>
    <p:sldId id="323" r:id="rId10"/>
    <p:sldId id="327" r:id="rId11"/>
    <p:sldId id="328" r:id="rId12"/>
    <p:sldId id="329" r:id="rId13"/>
    <p:sldId id="321" r:id="rId14"/>
    <p:sldId id="330" r:id="rId15"/>
    <p:sldId id="319" r:id="rId16"/>
    <p:sldId id="331" r:id="rId17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964C54-D6DA-4B4B-81F2-F1290F692180}" v="294" dt="2020-03-26T09:41:08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49" autoAdjust="0"/>
    <p:restoredTop sz="85986"/>
  </p:normalViewPr>
  <p:slideViewPr>
    <p:cSldViewPr>
      <p:cViewPr varScale="1">
        <p:scale>
          <a:sx n="105" d="100"/>
          <a:sy n="105" d="100"/>
        </p:scale>
        <p:origin x="816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16.01.23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16.01.23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31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465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4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String </a:t>
            </a:r>
            <a:r>
              <a:rPr lang="de-AT" dirty="0" err="1"/>
              <a:t>daytime</a:t>
            </a:r>
            <a:r>
              <a:rPr lang="de-AT" dirty="0"/>
              <a:t>= </a:t>
            </a:r>
            <a:r>
              <a:rPr lang="de-AT" dirty="0">
                <a:solidFill>
                  <a:srgbClr val="6A8759"/>
                </a:solidFill>
                <a:effectLst/>
              </a:rPr>
              <a:t>"Abend"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//Gib mit einem </a:t>
            </a:r>
            <a:r>
              <a:rPr lang="de-AT" dirty="0" err="1">
                <a:solidFill>
                  <a:srgbClr val="808080"/>
                </a:solidFill>
                <a:effectLst/>
              </a:rPr>
              <a:t>formatstring</a:t>
            </a:r>
            <a:r>
              <a:rPr lang="de-AT" dirty="0">
                <a:solidFill>
                  <a:srgbClr val="808080"/>
                </a:solidFill>
                <a:effectLst/>
              </a:rPr>
              <a:t> "Guten Morgen!" aus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/>
              <a:t>System.</a:t>
            </a:r>
            <a:r>
              <a:rPr lang="de-AT" i="1" dirty="0">
                <a:solidFill>
                  <a:srgbClr val="9876AA"/>
                </a:solidFill>
                <a:effectLst/>
              </a:rPr>
              <a:t>out</a:t>
            </a:r>
            <a:r>
              <a:rPr lang="de-AT" dirty="0"/>
              <a:t>.format(</a:t>
            </a:r>
            <a:r>
              <a:rPr lang="de-AT" dirty="0">
                <a:solidFill>
                  <a:srgbClr val="6A8759"/>
                </a:solidFill>
                <a:effectLst/>
              </a:rPr>
              <a:t>"Guten %s!"</a:t>
            </a:r>
            <a:r>
              <a:rPr lang="de-AT" dirty="0">
                <a:solidFill>
                  <a:srgbClr val="CC7832"/>
                </a:solidFill>
                <a:effectLst/>
              </a:rPr>
              <a:t>, </a:t>
            </a:r>
            <a:r>
              <a:rPr lang="de-AT" dirty="0" err="1"/>
              <a:t>daytime</a:t>
            </a:r>
            <a:r>
              <a:rPr lang="de-AT" dirty="0"/>
              <a:t>)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/>
              <a:t>String </a:t>
            </a:r>
            <a:r>
              <a:rPr lang="de-AT" dirty="0" err="1"/>
              <a:t>product</a:t>
            </a:r>
            <a:r>
              <a:rPr lang="de-AT" dirty="0"/>
              <a:t> = </a:t>
            </a:r>
            <a:r>
              <a:rPr lang="de-AT" dirty="0">
                <a:solidFill>
                  <a:srgbClr val="6A8759"/>
                </a:solidFill>
                <a:effectLst/>
              </a:rPr>
              <a:t>"Äpfel"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 err="1">
                <a:solidFill>
                  <a:srgbClr val="CC7832"/>
                </a:solidFill>
                <a:effectLst/>
              </a:rPr>
              <a:t>float</a:t>
            </a:r>
            <a:r>
              <a:rPr lang="de-AT" dirty="0">
                <a:solidFill>
                  <a:srgbClr val="CC7832"/>
                </a:solidFill>
                <a:effectLst/>
              </a:rPr>
              <a:t> </a:t>
            </a:r>
            <a:r>
              <a:rPr lang="de-AT" dirty="0" err="1"/>
              <a:t>price</a:t>
            </a:r>
            <a:r>
              <a:rPr lang="de-AT" dirty="0"/>
              <a:t> = </a:t>
            </a:r>
            <a:r>
              <a:rPr lang="de-AT" dirty="0">
                <a:solidFill>
                  <a:srgbClr val="6897BB"/>
                </a:solidFill>
                <a:effectLst/>
              </a:rPr>
              <a:t>10</a:t>
            </a:r>
            <a:r>
              <a:rPr lang="de-AT" dirty="0"/>
              <a:t>/</a:t>
            </a:r>
            <a:r>
              <a:rPr lang="de-AT" dirty="0">
                <a:solidFill>
                  <a:srgbClr val="6897BB"/>
                </a:solidFill>
                <a:effectLst/>
              </a:rPr>
              <a:t>3f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"Äpfel kosten 3,33€/kg"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/>
              <a:t>System.</a:t>
            </a:r>
            <a:r>
              <a:rPr lang="de-AT" i="1" dirty="0">
                <a:solidFill>
                  <a:srgbClr val="9876AA"/>
                </a:solidFill>
                <a:effectLst/>
              </a:rPr>
              <a:t>out</a:t>
            </a:r>
            <a:r>
              <a:rPr lang="de-AT" dirty="0"/>
              <a:t>.format(</a:t>
            </a:r>
            <a:r>
              <a:rPr lang="de-AT" dirty="0">
                <a:solidFill>
                  <a:srgbClr val="6A8759"/>
                </a:solidFill>
                <a:effectLst/>
              </a:rPr>
              <a:t>"%s kosten %.2f€/kg</a:t>
            </a:r>
            <a:r>
              <a:rPr lang="de-AT" dirty="0">
                <a:solidFill>
                  <a:srgbClr val="CC7832"/>
                </a:solidFill>
                <a:effectLst/>
              </a:rPr>
              <a:t>\</a:t>
            </a:r>
            <a:r>
              <a:rPr lang="de-AT" dirty="0" err="1">
                <a:solidFill>
                  <a:srgbClr val="CC7832"/>
                </a:solidFill>
                <a:effectLst/>
              </a:rPr>
              <a:t>n</a:t>
            </a:r>
            <a:r>
              <a:rPr lang="de-AT" dirty="0">
                <a:solidFill>
                  <a:srgbClr val="6A8759"/>
                </a:solidFill>
                <a:effectLst/>
              </a:rPr>
              <a:t>"</a:t>
            </a:r>
            <a:r>
              <a:rPr lang="de-AT" dirty="0">
                <a:solidFill>
                  <a:srgbClr val="CC7832"/>
                </a:solidFill>
                <a:effectLst/>
              </a:rPr>
              <a:t>, </a:t>
            </a:r>
            <a:r>
              <a:rPr lang="de-AT" dirty="0" err="1"/>
              <a:t>product</a:t>
            </a:r>
            <a:r>
              <a:rPr lang="de-AT" dirty="0">
                <a:solidFill>
                  <a:srgbClr val="CC7832"/>
                </a:solidFill>
                <a:effectLst/>
              </a:rPr>
              <a:t>, </a:t>
            </a:r>
            <a:r>
              <a:rPr lang="de-AT" dirty="0" err="1"/>
              <a:t>price</a:t>
            </a:r>
            <a:r>
              <a:rPr lang="de-AT" dirty="0"/>
              <a:t>)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 err="1">
                <a:solidFill>
                  <a:srgbClr val="CC7832"/>
                </a:solidFill>
                <a:effectLst/>
              </a:rPr>
              <a:t>int</a:t>
            </a:r>
            <a:r>
              <a:rPr lang="de-AT" dirty="0">
                <a:solidFill>
                  <a:srgbClr val="CC7832"/>
                </a:solidFill>
                <a:effectLst/>
              </a:rPr>
              <a:t> </a:t>
            </a:r>
            <a:r>
              <a:rPr lang="de-AT" dirty="0" err="1"/>
              <a:t>countdown</a:t>
            </a:r>
            <a:r>
              <a:rPr lang="de-AT" dirty="0"/>
              <a:t> = </a:t>
            </a:r>
            <a:r>
              <a:rPr lang="de-AT" dirty="0">
                <a:solidFill>
                  <a:srgbClr val="6897BB"/>
                </a:solidFill>
                <a:effectLst/>
              </a:rPr>
              <a:t>233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"*00233*"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//ändert man </a:t>
            </a:r>
            <a:r>
              <a:rPr lang="de-AT" dirty="0" err="1">
                <a:solidFill>
                  <a:srgbClr val="808080"/>
                </a:solidFill>
                <a:effectLst/>
              </a:rPr>
              <a:t>countdown</a:t>
            </a:r>
            <a:r>
              <a:rPr lang="de-AT" dirty="0">
                <a:solidFill>
                  <a:srgbClr val="808080"/>
                </a:solidFill>
                <a:effectLst/>
              </a:rPr>
              <a:t> auf 1233: "*01233*"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/>
              <a:t>System.</a:t>
            </a:r>
            <a:r>
              <a:rPr lang="de-AT" i="1" dirty="0">
                <a:solidFill>
                  <a:srgbClr val="9876AA"/>
                </a:solidFill>
                <a:effectLst/>
              </a:rPr>
              <a:t>out</a:t>
            </a:r>
            <a:r>
              <a:rPr lang="de-AT" dirty="0"/>
              <a:t>.format(</a:t>
            </a:r>
            <a:r>
              <a:rPr lang="de-AT" dirty="0">
                <a:solidFill>
                  <a:srgbClr val="6A8759"/>
                </a:solidFill>
                <a:effectLst/>
              </a:rPr>
              <a:t>"*%05d"</a:t>
            </a:r>
            <a:r>
              <a:rPr lang="de-AT" dirty="0">
                <a:solidFill>
                  <a:srgbClr val="CC7832"/>
                </a:solidFill>
                <a:effectLst/>
              </a:rPr>
              <a:t>,</a:t>
            </a:r>
            <a:r>
              <a:rPr lang="de-AT" dirty="0"/>
              <a:t>countdown)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/>
              <a:t>String </a:t>
            </a:r>
            <a:r>
              <a:rPr lang="de-AT" dirty="0" err="1"/>
              <a:t>word</a:t>
            </a:r>
            <a:r>
              <a:rPr lang="de-AT" dirty="0"/>
              <a:t> =</a:t>
            </a:r>
            <a:r>
              <a:rPr lang="de-AT" dirty="0">
                <a:solidFill>
                  <a:srgbClr val="6A8759"/>
                </a:solidFill>
                <a:effectLst/>
              </a:rPr>
              <a:t>"Donaudampfschiff"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"Donau..."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/>
              <a:t>System.</a:t>
            </a:r>
            <a:r>
              <a:rPr lang="de-AT" i="1" dirty="0">
                <a:solidFill>
                  <a:srgbClr val="9876AA"/>
                </a:solidFill>
                <a:effectLst/>
              </a:rPr>
              <a:t>out</a:t>
            </a:r>
            <a:r>
              <a:rPr lang="de-AT" dirty="0"/>
              <a:t>.format(</a:t>
            </a:r>
            <a:r>
              <a:rPr lang="de-AT" dirty="0">
                <a:solidFill>
                  <a:srgbClr val="6A8759"/>
                </a:solidFill>
                <a:effectLst/>
              </a:rPr>
              <a:t>"%.5s...</a:t>
            </a:r>
            <a:r>
              <a:rPr lang="de-AT" dirty="0">
                <a:solidFill>
                  <a:srgbClr val="CC7832"/>
                </a:solidFill>
                <a:effectLst/>
              </a:rPr>
              <a:t>\</a:t>
            </a:r>
            <a:r>
              <a:rPr lang="de-AT" dirty="0" err="1">
                <a:solidFill>
                  <a:srgbClr val="CC7832"/>
                </a:solidFill>
                <a:effectLst/>
              </a:rPr>
              <a:t>n</a:t>
            </a:r>
            <a:r>
              <a:rPr lang="de-AT" dirty="0">
                <a:solidFill>
                  <a:srgbClr val="6A8759"/>
                </a:solidFill>
                <a:effectLst/>
              </a:rPr>
              <a:t>"</a:t>
            </a:r>
            <a:r>
              <a:rPr lang="de-AT" dirty="0">
                <a:solidFill>
                  <a:srgbClr val="CC7832"/>
                </a:solidFill>
                <a:effectLst/>
              </a:rPr>
              <a:t>,</a:t>
            </a:r>
            <a:r>
              <a:rPr lang="de-AT" dirty="0" err="1"/>
              <a:t>word</a:t>
            </a:r>
            <a:r>
              <a:rPr lang="de-AT" dirty="0"/>
              <a:t>)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195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9/docs/api/java.base/java/lang/String.html#format(java.lang.String,java.lang.Object...)" TargetMode="External"/><Relationship Id="rId2" Type="http://schemas.openxmlformats.org/officeDocument/2006/relationships/hyperlink" Target="https://docs.oracle.com/en/java/javase/19/docs/api/java.base/java/util/Formatt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en/java/javase/19/docs/api/java.base/java/io/PrintStream.html#format(java.util.Locale,java.lang.String,java.lang.Object...)" TargetMode="External"/><Relationship Id="rId5" Type="http://schemas.openxmlformats.org/officeDocument/2006/relationships/hyperlink" Target="https://docs.oracle.com/en/java/javase/19/docs/api/java.base/java/io/PrintStream.html#format(java.lang.String,java.lang.Object...)" TargetMode="External"/><Relationship Id="rId4" Type="http://schemas.openxmlformats.org/officeDocument/2006/relationships/hyperlink" Target="https://docs.oracle.com/en/java/javase/19/docs/api/java.base/java/lang/String.html#format(java.util.Locale,java.lang.String,java.lang.Object...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3250325" y="314387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String Formatierung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E3A2B-4234-9E48-A361-A6B42BE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Befehle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2E7A7-61FB-734F-88E2-3355CD635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56792"/>
            <a:ext cx="8410575" cy="5184576"/>
          </a:xfrm>
        </p:spPr>
        <p:txBody>
          <a:bodyPr/>
          <a:lstStyle/>
          <a:p>
            <a:r>
              <a:rPr lang="de-DE" dirty="0"/>
              <a:t>Verschiedene Befehle in Java verwenden solche Formatierungsstrings.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Auch in vielen anderen Programmiersprachen kommt das gleiche Konzept zur Anwendung.</a:t>
            </a:r>
          </a:p>
          <a:p>
            <a:r>
              <a:rPr lang="de-DE" dirty="0"/>
              <a:t>Komplete Dokumentation: </a:t>
            </a:r>
            <a:r>
              <a:rPr lang="de-DE" dirty="0">
                <a:hlinkClick r:id="rId2"/>
              </a:rPr>
              <a:t>Java API - </a:t>
            </a:r>
            <a:r>
              <a:rPr lang="de-DE" dirty="0" err="1">
                <a:hlinkClick r:id="rId2"/>
              </a:rPr>
              <a:t>Formatter</a:t>
            </a:r>
            <a:endParaRPr lang="de-DE" dirty="0">
              <a:latin typeface="Trebuchet M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EC120C5-8ADE-354B-8DB6-B323ACDC13CB}"/>
              </a:ext>
            </a:extLst>
          </p:cNvPr>
          <p:cNvSpPr/>
          <p:nvPr/>
        </p:nvSpPr>
        <p:spPr>
          <a:xfrm>
            <a:off x="843892" y="2564904"/>
            <a:ext cx="76879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i="1" dirty="0">
                <a:solidFill>
                  <a:srgbClr val="808080"/>
                </a:solidFill>
              </a:rPr>
              <a:t>// liefert einen String zurück</a:t>
            </a:r>
          </a:p>
          <a:p>
            <a:r>
              <a:rPr lang="de-AT" sz="2000" dirty="0">
                <a:solidFill>
                  <a:srgbClr val="0D0D0D"/>
                </a:solidFill>
                <a:latin typeface="Trebuchet MS"/>
                <a:hlinkClick r:id="rId3"/>
              </a:rPr>
              <a:t>String.format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(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, arg1,...,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argN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);</a:t>
            </a:r>
          </a:p>
          <a:p>
            <a:r>
              <a:rPr lang="de-AT" sz="2000" dirty="0">
                <a:solidFill>
                  <a:srgbClr val="0D0D0D"/>
                </a:solidFill>
                <a:latin typeface="Trebuchet MS"/>
                <a:hlinkClick r:id="rId4"/>
              </a:rPr>
              <a:t>String.format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(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Locale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 l,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, arg1,...,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argN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);</a:t>
            </a:r>
          </a:p>
          <a:p>
            <a:endParaRPr lang="de-AT" sz="2000" dirty="0">
              <a:solidFill>
                <a:srgbClr val="0D0D0D"/>
              </a:solidFill>
              <a:latin typeface="Trebuchet MS"/>
            </a:endParaRPr>
          </a:p>
          <a:p>
            <a:r>
              <a:rPr lang="de-AT" sz="2000" i="1" dirty="0">
                <a:solidFill>
                  <a:srgbClr val="808080"/>
                </a:solidFill>
              </a:rPr>
              <a:t>// gibt den String auf </a:t>
            </a:r>
            <a:r>
              <a:rPr lang="de-AT" sz="2000" i="1" dirty="0" err="1">
                <a:solidFill>
                  <a:srgbClr val="808080"/>
                </a:solidFill>
              </a:rPr>
              <a:t>System.out</a:t>
            </a:r>
            <a:r>
              <a:rPr lang="de-AT" sz="2000" i="1" dirty="0">
                <a:solidFill>
                  <a:srgbClr val="808080"/>
                </a:solidFill>
              </a:rPr>
              <a:t> aus</a:t>
            </a:r>
          </a:p>
          <a:p>
            <a:r>
              <a:rPr lang="de-AT" sz="2000" dirty="0">
                <a:solidFill>
                  <a:srgbClr val="0D0D0D"/>
                </a:solidFill>
                <a:latin typeface="Trebuchet MS"/>
                <a:hlinkClick r:id="rId5"/>
              </a:rPr>
              <a:t>System.out.format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(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, arg1,...,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argN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);</a:t>
            </a:r>
            <a:endParaRPr lang="de-AT" sz="2000" dirty="0">
              <a:solidFill>
                <a:srgbClr val="0D0D0D"/>
              </a:solidFill>
              <a:latin typeface="Trebuchet MS"/>
              <a:hlinkClick r:id="rId6"/>
            </a:endParaRPr>
          </a:p>
          <a:p>
            <a:r>
              <a:rPr lang="de-AT" sz="2000" dirty="0">
                <a:solidFill>
                  <a:srgbClr val="0D0D0D"/>
                </a:solidFill>
                <a:latin typeface="Trebuchet MS"/>
                <a:hlinkClick r:id="rId6"/>
              </a:rPr>
              <a:t>System.out.format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(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Locale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 l,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format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, arg1,..., </a:t>
            </a:r>
            <a:r>
              <a:rPr lang="de-AT" sz="2000" dirty="0" err="1">
                <a:solidFill>
                  <a:srgbClr val="0D0D0D"/>
                </a:solidFill>
                <a:latin typeface="Trebuchet MS"/>
              </a:rPr>
              <a:t>argN</a:t>
            </a:r>
            <a:r>
              <a:rPr lang="de-AT" sz="2000" dirty="0">
                <a:solidFill>
                  <a:srgbClr val="0D0D0D"/>
                </a:solidFill>
                <a:latin typeface="Trebuchet MS"/>
              </a:rPr>
              <a:t>);</a:t>
            </a:r>
          </a:p>
          <a:p>
            <a:endParaRPr lang="de-AT" sz="2000" dirty="0">
              <a:solidFill>
                <a:srgbClr val="0D0D0D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8692052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421BC-6843-984A-93A9-5A68217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FA525-45DD-5340-96C1-6FBDFFE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38920"/>
            <a:ext cx="8410575" cy="2222128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String[] </a:t>
            </a:r>
            <a:r>
              <a:rPr lang="de-AT" sz="2000" dirty="0" err="1"/>
              <a:t>dish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</a:t>
            </a:r>
            <a:r>
              <a:rPr lang="de-AT" sz="2000" dirty="0"/>
              <a:t>String[]{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b="1" dirty="0" err="1">
                <a:solidFill>
                  <a:srgbClr val="008000"/>
                </a:solidFill>
              </a:rPr>
              <a:t>Spätzle"</a:t>
            </a:r>
            <a:r>
              <a:rPr lang="de-AT" sz="2000" dirty="0" err="1"/>
              <a:t>,</a:t>
            </a:r>
            <a:r>
              <a:rPr lang="de-AT" sz="2000" b="1" dirty="0" err="1">
                <a:solidFill>
                  <a:srgbClr val="008000"/>
                </a:solidFill>
              </a:rPr>
              <a:t>"Palatschinken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</a:t>
            </a:r>
            <a:r>
              <a:rPr lang="de-AT" sz="2000" dirty="0"/>
              <a:t>[] </a:t>
            </a:r>
            <a:r>
              <a:rPr lang="de-AT" sz="2000" dirty="0" err="1"/>
              <a:t>price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double</a:t>
            </a:r>
            <a:r>
              <a:rPr lang="de-AT" sz="2000" dirty="0"/>
              <a:t>[]{</a:t>
            </a:r>
            <a:r>
              <a:rPr lang="de-AT" sz="2000" dirty="0">
                <a:solidFill>
                  <a:srgbClr val="0000FF"/>
                </a:solidFill>
              </a:rPr>
              <a:t>8.4</a:t>
            </a:r>
            <a:r>
              <a:rPr lang="de-AT" sz="2000" dirty="0"/>
              <a:t>, </a:t>
            </a:r>
            <a:r>
              <a:rPr lang="de-AT" sz="2000" dirty="0">
                <a:solidFill>
                  <a:srgbClr val="0000FF"/>
                </a:solidFill>
              </a:rPr>
              <a:t>7.2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 err="1"/>
              <a:t>discount</a:t>
            </a:r>
            <a:r>
              <a:rPr lang="de-AT" sz="2000" dirty="0"/>
              <a:t>=</a:t>
            </a:r>
            <a:r>
              <a:rPr lang="de-AT" sz="2000" dirty="0">
                <a:solidFill>
                  <a:srgbClr val="0000FF"/>
                </a:solidFill>
              </a:rPr>
              <a:t>0.1</a:t>
            </a:r>
            <a:r>
              <a:rPr lang="de-AT" sz="2000" dirty="0"/>
              <a:t>;</a:t>
            </a:r>
            <a:br>
              <a:rPr lang="de-AT" sz="2000" dirty="0"/>
            </a:br>
            <a:br>
              <a:rPr lang="de-AT" sz="2000" dirty="0"/>
            </a:br>
            <a:r>
              <a:rPr lang="de-AT" sz="2000" dirty="0"/>
              <a:t>????</a:t>
            </a:r>
            <a:endParaRPr lang="de-DE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6442B1-3EE1-BC40-9FCC-4DC0E596C7F7}"/>
              </a:ext>
            </a:extLst>
          </p:cNvPr>
          <p:cNvSpPr txBox="1"/>
          <p:nvPr/>
        </p:nvSpPr>
        <p:spPr>
          <a:xfrm>
            <a:off x="467574" y="3841612"/>
            <a:ext cx="25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n-lt"/>
              </a:rPr>
              <a:t>Gewünschte Ausgabe: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49657C7-021A-2640-994C-6C8450EA7D8C}"/>
              </a:ext>
            </a:extLst>
          </p:cNvPr>
          <p:cNvSpPr txBox="1">
            <a:spLocks/>
          </p:cNvSpPr>
          <p:nvPr/>
        </p:nvSpPr>
        <p:spPr bwMode="auto">
          <a:xfrm>
            <a:off x="467574" y="4282952"/>
            <a:ext cx="531353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Spätzle              7,56€</a:t>
            </a:r>
          </a:p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Palatschinken        6,48€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B442F2-0A86-EE4B-A849-1149368D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441576"/>
            <a:ext cx="2900040" cy="19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951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421BC-6843-984A-93A9-5A68217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-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FA525-45DD-5340-96C1-6FBDFFE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38920"/>
            <a:ext cx="8410575" cy="2222128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String[] </a:t>
            </a:r>
            <a:r>
              <a:rPr lang="de-AT" sz="2000" dirty="0" err="1"/>
              <a:t>dish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</a:t>
            </a:r>
            <a:r>
              <a:rPr lang="de-AT" sz="2000" dirty="0"/>
              <a:t>String[]{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b="1" dirty="0" err="1">
                <a:solidFill>
                  <a:srgbClr val="008000"/>
                </a:solidFill>
              </a:rPr>
              <a:t>Spätzle"</a:t>
            </a:r>
            <a:r>
              <a:rPr lang="de-AT" sz="2000" dirty="0" err="1"/>
              <a:t>,</a:t>
            </a:r>
            <a:r>
              <a:rPr lang="de-AT" sz="2000" b="1" dirty="0" err="1">
                <a:solidFill>
                  <a:srgbClr val="008000"/>
                </a:solidFill>
              </a:rPr>
              <a:t>"Palatschinken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</a:t>
            </a:r>
            <a:r>
              <a:rPr lang="de-AT" sz="2000" dirty="0"/>
              <a:t>[] </a:t>
            </a:r>
            <a:r>
              <a:rPr lang="de-AT" sz="2000" dirty="0" err="1"/>
              <a:t>price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double</a:t>
            </a:r>
            <a:r>
              <a:rPr lang="de-AT" sz="2000" dirty="0"/>
              <a:t>[]{</a:t>
            </a:r>
            <a:r>
              <a:rPr lang="de-AT" sz="2000" dirty="0">
                <a:solidFill>
                  <a:srgbClr val="0000FF"/>
                </a:solidFill>
              </a:rPr>
              <a:t>8.4</a:t>
            </a:r>
            <a:r>
              <a:rPr lang="de-AT" sz="2000" dirty="0"/>
              <a:t>, </a:t>
            </a:r>
            <a:r>
              <a:rPr lang="de-AT" sz="2000" dirty="0">
                <a:solidFill>
                  <a:srgbClr val="0000FF"/>
                </a:solidFill>
              </a:rPr>
              <a:t>7.2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 err="1"/>
              <a:t>discount</a:t>
            </a:r>
            <a:r>
              <a:rPr lang="de-AT" sz="2000" dirty="0"/>
              <a:t>=</a:t>
            </a:r>
            <a:r>
              <a:rPr lang="de-AT" sz="2000" dirty="0">
                <a:solidFill>
                  <a:srgbClr val="0000FF"/>
                </a:solidFill>
              </a:rPr>
              <a:t>0.1</a:t>
            </a:r>
            <a:r>
              <a:rPr lang="de-AT" sz="2000" dirty="0"/>
              <a:t>;</a:t>
            </a:r>
            <a:br>
              <a:rPr lang="de-AT" sz="2000" dirty="0"/>
            </a:br>
            <a:br>
              <a:rPr lang="de-AT" sz="2000" dirty="0"/>
            </a:br>
            <a:r>
              <a:rPr lang="de-AT" sz="2000" dirty="0" err="1"/>
              <a:t>System.</a:t>
            </a:r>
            <a:r>
              <a:rPr lang="de-AT" sz="2000" b="1" i="1" dirty="0" err="1">
                <a:solidFill>
                  <a:srgbClr val="660E7A"/>
                </a:solidFill>
              </a:rPr>
              <a:t>out</a:t>
            </a:r>
            <a:r>
              <a:rPr lang="de-AT" sz="2000" dirty="0" err="1"/>
              <a:t>.format</a:t>
            </a:r>
            <a:r>
              <a:rPr lang="de-AT" sz="2000" dirty="0"/>
              <a:t>(</a:t>
            </a:r>
            <a:r>
              <a:rPr lang="de-AT" sz="2000" b="1" dirty="0">
                <a:solidFill>
                  <a:srgbClr val="008000"/>
                </a:solidFill>
              </a:rPr>
              <a:t>"%-20s %.2f€</a:t>
            </a:r>
            <a:r>
              <a:rPr lang="de-AT" sz="2000" b="1" dirty="0">
                <a:solidFill>
                  <a:srgbClr val="000080"/>
                </a:solidFill>
              </a:rPr>
              <a:t>\</a:t>
            </a:r>
            <a:r>
              <a:rPr lang="de-AT" sz="2000" b="1" dirty="0" err="1">
                <a:solidFill>
                  <a:srgbClr val="000080"/>
                </a:solidFill>
              </a:rPr>
              <a:t>n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dirty="0"/>
              <a:t>, </a:t>
            </a:r>
            <a:r>
              <a:rPr lang="de-AT" sz="2000" dirty="0" err="1"/>
              <a:t>dish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0</a:t>
            </a:r>
            <a:r>
              <a:rPr lang="de-AT" sz="2000" dirty="0"/>
              <a:t>],</a:t>
            </a:r>
            <a:r>
              <a:rPr lang="de-AT" sz="2000" dirty="0" err="1"/>
              <a:t>price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0</a:t>
            </a:r>
            <a:r>
              <a:rPr lang="de-AT" sz="2000" dirty="0"/>
              <a:t>]*(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-discount));</a:t>
            </a:r>
            <a:br>
              <a:rPr lang="de-AT" sz="2000" dirty="0"/>
            </a:br>
            <a:r>
              <a:rPr lang="de-AT" sz="2000" dirty="0" err="1"/>
              <a:t>System.</a:t>
            </a:r>
            <a:r>
              <a:rPr lang="de-AT" sz="2000" b="1" i="1" dirty="0" err="1">
                <a:solidFill>
                  <a:srgbClr val="660E7A"/>
                </a:solidFill>
              </a:rPr>
              <a:t>out</a:t>
            </a:r>
            <a:r>
              <a:rPr lang="de-AT" sz="2000" dirty="0" err="1"/>
              <a:t>.format</a:t>
            </a:r>
            <a:r>
              <a:rPr lang="de-AT" sz="2000" dirty="0"/>
              <a:t>(</a:t>
            </a:r>
            <a:r>
              <a:rPr lang="de-AT" sz="2000" b="1" dirty="0">
                <a:solidFill>
                  <a:srgbClr val="008000"/>
                </a:solidFill>
              </a:rPr>
              <a:t>"%-20s %.2f€"</a:t>
            </a:r>
            <a:r>
              <a:rPr lang="de-AT" sz="2000" dirty="0"/>
              <a:t>, </a:t>
            </a:r>
            <a:r>
              <a:rPr lang="de-AT" sz="2000" dirty="0" err="1"/>
              <a:t>dish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],</a:t>
            </a:r>
            <a:r>
              <a:rPr lang="de-AT" sz="2000" dirty="0" err="1"/>
              <a:t>price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]*(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-discount));</a:t>
            </a:r>
            <a:endParaRPr lang="de-DE" sz="20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6DC219E-E1DD-AC4D-958C-39F3EB37DA2B}"/>
              </a:ext>
            </a:extLst>
          </p:cNvPr>
          <p:cNvSpPr txBox="1">
            <a:spLocks/>
          </p:cNvSpPr>
          <p:nvPr/>
        </p:nvSpPr>
        <p:spPr bwMode="auto">
          <a:xfrm>
            <a:off x="482600" y="4513766"/>
            <a:ext cx="531353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Spätzle              7,56€</a:t>
            </a:r>
          </a:p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Palatschinken        6,48€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FB60D3-750F-F14D-AFCD-6456FC5E1F5C}"/>
              </a:ext>
            </a:extLst>
          </p:cNvPr>
          <p:cNvSpPr txBox="1"/>
          <p:nvPr/>
        </p:nvSpPr>
        <p:spPr>
          <a:xfrm>
            <a:off x="482600" y="414443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n-lt"/>
              </a:rPr>
              <a:t>Ausgabe: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49657C7-021A-2640-994C-6C8450EA7D8C}"/>
              </a:ext>
            </a:extLst>
          </p:cNvPr>
          <p:cNvSpPr txBox="1">
            <a:spLocks/>
          </p:cNvSpPr>
          <p:nvPr/>
        </p:nvSpPr>
        <p:spPr bwMode="auto">
          <a:xfrm>
            <a:off x="482600" y="5877272"/>
            <a:ext cx="531353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>
              <a:latin typeface="Andale Mono" panose="020B05090000000000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0BDF33-CC61-FA40-AADB-B095AE5C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98" y="4144434"/>
            <a:ext cx="2165637" cy="17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44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D3C59-DC6F-D144-8418-7CD46E60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FEBDFD-D179-C84A-B504-48ACC155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85" y="1340768"/>
            <a:ext cx="8410575" cy="5517232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String </a:t>
            </a:r>
            <a:r>
              <a:rPr lang="de-AT" dirty="0" err="1"/>
              <a:t>daytime</a:t>
            </a:r>
            <a:r>
              <a:rPr lang="de-AT" dirty="0"/>
              <a:t>= </a:t>
            </a:r>
            <a:r>
              <a:rPr lang="de-AT" dirty="0">
                <a:solidFill>
                  <a:srgbClr val="6A8759"/>
                </a:solidFill>
                <a:effectLst/>
              </a:rPr>
              <a:t>"Morgen"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"Guten Morgen!"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/>
              <a:t>String </a:t>
            </a:r>
            <a:r>
              <a:rPr lang="de-AT" dirty="0" err="1"/>
              <a:t>product</a:t>
            </a:r>
            <a:r>
              <a:rPr lang="de-AT" dirty="0"/>
              <a:t> = </a:t>
            </a:r>
            <a:r>
              <a:rPr lang="de-AT" dirty="0">
                <a:solidFill>
                  <a:srgbClr val="6A8759"/>
                </a:solidFill>
                <a:effectLst/>
              </a:rPr>
              <a:t>"Äpfel"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 err="1">
                <a:solidFill>
                  <a:srgbClr val="CC7832"/>
                </a:solidFill>
                <a:effectLst/>
              </a:rPr>
              <a:t>float</a:t>
            </a:r>
            <a:r>
              <a:rPr lang="de-AT" dirty="0">
                <a:solidFill>
                  <a:srgbClr val="CC7832"/>
                </a:solidFill>
                <a:effectLst/>
              </a:rPr>
              <a:t> </a:t>
            </a:r>
            <a:r>
              <a:rPr lang="de-AT" dirty="0" err="1"/>
              <a:t>price</a:t>
            </a:r>
            <a:r>
              <a:rPr lang="de-AT" dirty="0"/>
              <a:t> = </a:t>
            </a:r>
            <a:r>
              <a:rPr lang="de-AT" dirty="0">
                <a:solidFill>
                  <a:srgbClr val="6897BB"/>
                </a:solidFill>
                <a:effectLst/>
              </a:rPr>
              <a:t>10</a:t>
            </a:r>
            <a:r>
              <a:rPr lang="de-AT" dirty="0"/>
              <a:t>/</a:t>
            </a:r>
            <a:r>
              <a:rPr lang="de-AT" dirty="0">
                <a:solidFill>
                  <a:srgbClr val="6897BB"/>
                </a:solidFill>
                <a:effectLst/>
              </a:rPr>
              <a:t>3f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"Äpfel kosten 3,33€/kg"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endParaRPr lang="de-AT" dirty="0">
              <a:solidFill>
                <a:srgbClr val="808080"/>
              </a:solidFill>
              <a:effectLst/>
            </a:endParaRPr>
          </a:p>
          <a:p>
            <a:pPr marL="0" indent="0">
              <a:buNone/>
            </a:pPr>
            <a:r>
              <a:rPr lang="de-AT" dirty="0" err="1">
                <a:solidFill>
                  <a:srgbClr val="CC7832"/>
                </a:solidFill>
                <a:effectLst/>
              </a:rPr>
              <a:t>int</a:t>
            </a:r>
            <a:r>
              <a:rPr lang="de-AT" dirty="0">
                <a:solidFill>
                  <a:srgbClr val="CC7832"/>
                </a:solidFill>
                <a:effectLst/>
              </a:rPr>
              <a:t> </a:t>
            </a:r>
            <a:r>
              <a:rPr lang="de-AT" dirty="0" err="1"/>
              <a:t>countdown</a:t>
            </a:r>
            <a:r>
              <a:rPr lang="de-AT" dirty="0"/>
              <a:t> = </a:t>
            </a:r>
            <a:r>
              <a:rPr lang="de-AT" dirty="0">
                <a:solidFill>
                  <a:srgbClr val="6897BB"/>
                </a:solidFill>
                <a:effectLst/>
              </a:rPr>
              <a:t>233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"*00233*"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//ändert man </a:t>
            </a:r>
            <a:r>
              <a:rPr lang="de-AT" dirty="0" err="1">
                <a:solidFill>
                  <a:srgbClr val="808080"/>
                </a:solidFill>
                <a:effectLst/>
              </a:rPr>
              <a:t>countdown</a:t>
            </a:r>
            <a:r>
              <a:rPr lang="de-AT" dirty="0">
                <a:solidFill>
                  <a:srgbClr val="808080"/>
                </a:solidFill>
                <a:effectLst/>
              </a:rPr>
              <a:t> auf 1233: "*01233*"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/>
              <a:t>String </a:t>
            </a:r>
            <a:r>
              <a:rPr lang="de-AT" dirty="0" err="1"/>
              <a:t>word</a:t>
            </a:r>
            <a:r>
              <a:rPr lang="de-AT" dirty="0"/>
              <a:t> =</a:t>
            </a:r>
            <a:r>
              <a:rPr lang="de-AT" dirty="0">
                <a:solidFill>
                  <a:srgbClr val="6A8759"/>
                </a:solidFill>
                <a:effectLst/>
              </a:rPr>
              <a:t>"Donaudampfschiff"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>
                <a:solidFill>
                  <a:srgbClr val="808080"/>
                </a:solidFill>
                <a:effectLst/>
              </a:rPr>
              <a:t>//Gewünschte Ausgabe: "Donau..."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524533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Das Prinzip von </a:t>
            </a:r>
            <a:r>
              <a:rPr lang="de-AT" dirty="0" err="1"/>
              <a:t>String.format</a:t>
            </a:r>
            <a:r>
              <a:rPr lang="de-AT" dirty="0"/>
              <a:t>() und ähnlichen Befehlen verstehen und anwenden können.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421BC-6843-984A-93A9-5A68217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Möglicher Anwendungsfall (von vielen)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FA525-45DD-5340-96C1-6FBDFFE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38920"/>
            <a:ext cx="8410575" cy="2222128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String[] </a:t>
            </a:r>
            <a:r>
              <a:rPr lang="de-AT" sz="2000" dirty="0" err="1"/>
              <a:t>dish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</a:t>
            </a:r>
            <a:r>
              <a:rPr lang="de-AT" sz="2000" dirty="0"/>
              <a:t>String[]{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b="1" dirty="0" err="1">
                <a:solidFill>
                  <a:srgbClr val="008000"/>
                </a:solidFill>
              </a:rPr>
              <a:t>Spätzle"</a:t>
            </a:r>
            <a:r>
              <a:rPr lang="de-AT" sz="2000" dirty="0" err="1"/>
              <a:t>,</a:t>
            </a:r>
            <a:r>
              <a:rPr lang="de-AT" sz="2000" b="1" dirty="0" err="1">
                <a:solidFill>
                  <a:srgbClr val="008000"/>
                </a:solidFill>
              </a:rPr>
              <a:t>"Palatschinken</a:t>
            </a:r>
            <a:r>
              <a:rPr lang="de-AT" sz="2000" b="1" dirty="0">
                <a:solidFill>
                  <a:srgbClr val="008000"/>
                </a:solidFill>
              </a:rPr>
              <a:t>"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</a:t>
            </a:r>
            <a:r>
              <a:rPr lang="de-AT" sz="2000" dirty="0"/>
              <a:t>[] </a:t>
            </a:r>
            <a:r>
              <a:rPr lang="de-AT" sz="2000" dirty="0" err="1"/>
              <a:t>price</a:t>
            </a:r>
            <a:r>
              <a:rPr lang="de-AT" sz="2000" dirty="0"/>
              <a:t> = </a:t>
            </a:r>
            <a:r>
              <a:rPr lang="de-AT" sz="2000" b="1" dirty="0" err="1">
                <a:solidFill>
                  <a:srgbClr val="000080"/>
                </a:solidFill>
              </a:rPr>
              <a:t>new</a:t>
            </a:r>
            <a:r>
              <a:rPr lang="de-AT" sz="2000" b="1" dirty="0">
                <a:solidFill>
                  <a:srgbClr val="000080"/>
                </a:solidFill>
              </a:rPr>
              <a:t> double</a:t>
            </a:r>
            <a:r>
              <a:rPr lang="de-AT" sz="2000" dirty="0"/>
              <a:t>[]{</a:t>
            </a:r>
            <a:r>
              <a:rPr lang="de-AT" sz="2000" dirty="0">
                <a:solidFill>
                  <a:srgbClr val="0000FF"/>
                </a:solidFill>
              </a:rPr>
              <a:t>8.4</a:t>
            </a:r>
            <a:r>
              <a:rPr lang="de-AT" sz="2000" dirty="0"/>
              <a:t>, </a:t>
            </a:r>
            <a:r>
              <a:rPr lang="de-AT" sz="2000" dirty="0">
                <a:solidFill>
                  <a:srgbClr val="0000FF"/>
                </a:solidFill>
              </a:rPr>
              <a:t>7.2</a:t>
            </a:r>
            <a:r>
              <a:rPr lang="de-AT" sz="2000" dirty="0"/>
              <a:t>};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 err="1"/>
              <a:t>discount</a:t>
            </a:r>
            <a:r>
              <a:rPr lang="de-AT" sz="2000" dirty="0"/>
              <a:t>=</a:t>
            </a:r>
            <a:r>
              <a:rPr lang="de-AT" sz="2000" dirty="0">
                <a:solidFill>
                  <a:srgbClr val="0000FF"/>
                </a:solidFill>
              </a:rPr>
              <a:t>0.1</a:t>
            </a:r>
            <a:r>
              <a:rPr lang="de-AT" sz="2000" dirty="0"/>
              <a:t>;</a:t>
            </a:r>
            <a:br>
              <a:rPr lang="de-AT" sz="2000" dirty="0"/>
            </a:br>
            <a:br>
              <a:rPr lang="de-AT" sz="2000" dirty="0"/>
            </a:br>
            <a:r>
              <a:rPr lang="de-AT" sz="2000" dirty="0" err="1"/>
              <a:t>System.</a:t>
            </a:r>
            <a:r>
              <a:rPr lang="de-AT" sz="2000" b="1" i="1" dirty="0" err="1">
                <a:solidFill>
                  <a:srgbClr val="660E7A"/>
                </a:solidFill>
              </a:rPr>
              <a:t>out</a:t>
            </a:r>
            <a:r>
              <a:rPr lang="de-AT" sz="2000" dirty="0" err="1"/>
              <a:t>.println</a:t>
            </a:r>
            <a:r>
              <a:rPr lang="de-AT" sz="2000" dirty="0"/>
              <a:t>(</a:t>
            </a:r>
            <a:r>
              <a:rPr lang="de-AT" sz="2000" dirty="0" err="1"/>
              <a:t>dish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0</a:t>
            </a:r>
            <a:r>
              <a:rPr lang="de-AT" sz="2000" dirty="0"/>
              <a:t>]+</a:t>
            </a:r>
            <a:r>
              <a:rPr lang="de-AT" sz="2000" b="1" dirty="0">
                <a:solidFill>
                  <a:srgbClr val="008000"/>
                </a:solidFill>
              </a:rPr>
              <a:t>" "</a:t>
            </a:r>
            <a:r>
              <a:rPr lang="de-AT" sz="2000" dirty="0"/>
              <a:t>+</a:t>
            </a:r>
            <a:r>
              <a:rPr lang="de-AT" sz="2000" dirty="0" err="1"/>
              <a:t>price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0</a:t>
            </a:r>
            <a:r>
              <a:rPr lang="de-AT" sz="2000" dirty="0"/>
              <a:t>]*(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-discount)+</a:t>
            </a:r>
            <a:r>
              <a:rPr lang="de-AT" sz="2000" b="1" dirty="0">
                <a:solidFill>
                  <a:srgbClr val="008000"/>
                </a:solidFill>
              </a:rPr>
              <a:t>"€"</a:t>
            </a:r>
            <a:r>
              <a:rPr lang="de-AT" sz="2000" dirty="0"/>
              <a:t>);</a:t>
            </a:r>
            <a:br>
              <a:rPr lang="de-AT" sz="2000" dirty="0"/>
            </a:br>
            <a:r>
              <a:rPr lang="de-AT" sz="2000" dirty="0" err="1"/>
              <a:t>System.</a:t>
            </a:r>
            <a:r>
              <a:rPr lang="de-AT" sz="2000" b="1" i="1" dirty="0" err="1">
                <a:solidFill>
                  <a:srgbClr val="660E7A"/>
                </a:solidFill>
              </a:rPr>
              <a:t>out</a:t>
            </a:r>
            <a:r>
              <a:rPr lang="de-AT" sz="2000" dirty="0" err="1"/>
              <a:t>.println</a:t>
            </a:r>
            <a:r>
              <a:rPr lang="de-AT" sz="2000" dirty="0"/>
              <a:t>(</a:t>
            </a:r>
            <a:r>
              <a:rPr lang="de-AT" sz="2000" dirty="0" err="1"/>
              <a:t>dish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]+</a:t>
            </a:r>
            <a:r>
              <a:rPr lang="de-AT" sz="2000" b="1" dirty="0">
                <a:solidFill>
                  <a:srgbClr val="008000"/>
                </a:solidFill>
              </a:rPr>
              <a:t>" "</a:t>
            </a:r>
            <a:r>
              <a:rPr lang="de-AT" sz="2000" dirty="0"/>
              <a:t>+</a:t>
            </a:r>
            <a:r>
              <a:rPr lang="de-AT" sz="2000" dirty="0" err="1"/>
              <a:t>price</a:t>
            </a:r>
            <a:r>
              <a:rPr lang="de-AT" sz="2000" dirty="0"/>
              <a:t>[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]*(</a:t>
            </a:r>
            <a:r>
              <a:rPr lang="de-AT" sz="2000" dirty="0">
                <a:solidFill>
                  <a:srgbClr val="0000FF"/>
                </a:solidFill>
              </a:rPr>
              <a:t>1</a:t>
            </a:r>
            <a:r>
              <a:rPr lang="de-AT" sz="2000" dirty="0"/>
              <a:t>-discount)+</a:t>
            </a:r>
            <a:r>
              <a:rPr lang="de-AT" sz="2000" b="1" dirty="0">
                <a:solidFill>
                  <a:srgbClr val="008000"/>
                </a:solidFill>
              </a:rPr>
              <a:t>"€"</a:t>
            </a:r>
            <a:r>
              <a:rPr lang="de-AT" sz="2000" dirty="0"/>
              <a:t>);</a:t>
            </a:r>
            <a:br>
              <a:rPr lang="de-AT" sz="2000" dirty="0"/>
            </a:br>
            <a:r>
              <a:rPr lang="de-AT" sz="2000" dirty="0" err="1"/>
              <a:t>System.</a:t>
            </a:r>
            <a:r>
              <a:rPr lang="de-AT" sz="2000" b="1" i="1" dirty="0" err="1">
                <a:solidFill>
                  <a:srgbClr val="660E7A"/>
                </a:solidFill>
              </a:rPr>
              <a:t>out</a:t>
            </a:r>
            <a:r>
              <a:rPr lang="de-AT" sz="2000" dirty="0" err="1"/>
              <a:t>.println</a:t>
            </a:r>
            <a:r>
              <a:rPr lang="de-AT" sz="2000" dirty="0"/>
              <a:t>();</a:t>
            </a:r>
            <a:endParaRPr lang="de-DE" sz="20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6DC219E-E1DD-AC4D-958C-39F3EB37DA2B}"/>
              </a:ext>
            </a:extLst>
          </p:cNvPr>
          <p:cNvSpPr txBox="1">
            <a:spLocks/>
          </p:cNvSpPr>
          <p:nvPr/>
        </p:nvSpPr>
        <p:spPr bwMode="auto">
          <a:xfrm>
            <a:off x="482600" y="4513766"/>
            <a:ext cx="531353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Spätzle 7.5600000000000005€</a:t>
            </a:r>
          </a:p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Palatschinken 6.48€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FB60D3-750F-F14D-AFCD-6456FC5E1F5C}"/>
              </a:ext>
            </a:extLst>
          </p:cNvPr>
          <p:cNvSpPr txBox="1"/>
          <p:nvPr/>
        </p:nvSpPr>
        <p:spPr>
          <a:xfrm>
            <a:off x="482600" y="414443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n-lt"/>
              </a:rPr>
              <a:t>Ausgabe: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6442B1-3EE1-BC40-9FCC-4DC0E596C7F7}"/>
              </a:ext>
            </a:extLst>
          </p:cNvPr>
          <p:cNvSpPr txBox="1"/>
          <p:nvPr/>
        </p:nvSpPr>
        <p:spPr>
          <a:xfrm>
            <a:off x="482600" y="5435932"/>
            <a:ext cx="25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n-lt"/>
              </a:rPr>
              <a:t>Gewünschte Ausgabe: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49657C7-021A-2640-994C-6C8450EA7D8C}"/>
              </a:ext>
            </a:extLst>
          </p:cNvPr>
          <p:cNvSpPr txBox="1">
            <a:spLocks/>
          </p:cNvSpPr>
          <p:nvPr/>
        </p:nvSpPr>
        <p:spPr bwMode="auto">
          <a:xfrm>
            <a:off x="482600" y="5877272"/>
            <a:ext cx="531353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Spätzle              7,56€</a:t>
            </a:r>
          </a:p>
          <a:p>
            <a:pPr marL="0" indent="0">
              <a:buNone/>
            </a:pPr>
            <a:r>
              <a:rPr lang="de-DE" sz="2000" dirty="0">
                <a:latin typeface="Andale Mono" panose="020B0509000000000004" pitchFamily="49" charset="0"/>
              </a:rPr>
              <a:t>Palatschinken        6,48€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116478-3199-BB4F-A0DE-850D5BDD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93" y="5313825"/>
            <a:ext cx="1806848" cy="14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21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String Formatierung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37BC6-02B4-E448-A442-FAEDB445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553896" cy="57606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String s= </a:t>
            </a:r>
            <a:r>
              <a:rPr lang="de-AT" dirty="0" err="1"/>
              <a:t>String.format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i="1" dirty="0">
                <a:solidFill>
                  <a:srgbClr val="008000"/>
                </a:solidFill>
              </a:rPr>
              <a:t>format-String 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,arg1,arg2,...,</a:t>
            </a:r>
            <a:r>
              <a:rPr lang="de-AT" dirty="0" err="1"/>
              <a:t>argN</a:t>
            </a:r>
            <a:r>
              <a:rPr lang="de-AT" dirty="0"/>
              <a:t>);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8C4F6F-ECD4-D74D-9A5C-9B415E0CC23F}"/>
              </a:ext>
            </a:extLst>
          </p:cNvPr>
          <p:cNvSpPr txBox="1"/>
          <p:nvPr/>
        </p:nvSpPr>
        <p:spPr>
          <a:xfrm>
            <a:off x="445434" y="2780928"/>
            <a:ext cx="8143734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400" dirty="0">
                <a:solidFill>
                  <a:srgbClr val="0D0D0D"/>
                </a:solidFill>
                <a:latin typeface="+mn-lt"/>
              </a:rPr>
              <a:t>Der format-String besteht aus:</a:t>
            </a:r>
          </a:p>
          <a:p>
            <a:pPr marL="269875" indent="-269875">
              <a:spcBef>
                <a:spcPct val="20000"/>
              </a:spcBef>
              <a:buFont typeface="Calibri" panose="020F0502020204030204" pitchFamily="34" charset="0"/>
              <a:buChar char="»"/>
            </a:pPr>
            <a:r>
              <a:rPr lang="de-DE" sz="2400" dirty="0">
                <a:solidFill>
                  <a:srgbClr val="0D0D0D"/>
                </a:solidFill>
                <a:latin typeface="+mn-lt"/>
              </a:rPr>
              <a:t>String </a:t>
            </a:r>
            <a:r>
              <a:rPr lang="de-DE" sz="2400" dirty="0" err="1">
                <a:solidFill>
                  <a:srgbClr val="0D0D0D"/>
                </a:solidFill>
                <a:latin typeface="+mn-lt"/>
              </a:rPr>
              <a:t>Literale</a:t>
            </a:r>
            <a:r>
              <a:rPr lang="de-DE" sz="2400" dirty="0">
                <a:solidFill>
                  <a:srgbClr val="0D0D0D"/>
                </a:solidFill>
                <a:latin typeface="+mn-lt"/>
              </a:rPr>
              <a:t> (i.e. normaler Text)</a:t>
            </a:r>
          </a:p>
          <a:p>
            <a:pPr marL="269875" indent="-269875">
              <a:spcBef>
                <a:spcPct val="20000"/>
              </a:spcBef>
              <a:buFont typeface="Calibri" panose="020F0502020204030204" pitchFamily="34" charset="0"/>
              <a:buChar char="»"/>
            </a:pPr>
            <a:r>
              <a:rPr lang="de-DE" sz="2400" dirty="0">
                <a:solidFill>
                  <a:srgbClr val="0D0D0D"/>
                </a:solidFill>
                <a:latin typeface="+mn-lt"/>
              </a:rPr>
              <a:t>Format-Angabe ("Platzhalter" für die Argumente)</a:t>
            </a:r>
          </a:p>
          <a:p>
            <a:pPr marL="269875" indent="-269875">
              <a:spcBef>
                <a:spcPct val="20000"/>
              </a:spcBef>
              <a:buFont typeface="Calibri" panose="020F0502020204030204" pitchFamily="34" charset="0"/>
              <a:buChar char="»"/>
            </a:pPr>
            <a:r>
              <a:rPr lang="de-DE" sz="2400" dirty="0">
                <a:solidFill>
                  <a:srgbClr val="0D0D0D"/>
                </a:solidFill>
              </a:rPr>
              <a:t>Format-Angaben</a:t>
            </a:r>
            <a:r>
              <a:rPr lang="de-DE" sz="2400" dirty="0">
                <a:solidFill>
                  <a:srgbClr val="0D0D0D"/>
                </a:solidFill>
                <a:latin typeface="+mn-lt"/>
              </a:rPr>
              <a:t> beginnen mit %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460714" y="4941168"/>
            <a:ext cx="855389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zahl = </a:t>
            </a:r>
            <a:r>
              <a:rPr lang="de-AT" dirty="0">
                <a:solidFill>
                  <a:srgbClr val="0000FF"/>
                </a:solidFill>
              </a:rPr>
              <a:t>4</a:t>
            </a:r>
            <a:r>
              <a:rPr lang="de-AT" dirty="0"/>
              <a:t>;</a:t>
            </a:r>
            <a:br>
              <a:rPr lang="de-AT" dirty="0"/>
            </a:br>
            <a:r>
              <a:rPr lang="de-AT" dirty="0"/>
              <a:t>String s= </a:t>
            </a:r>
            <a:r>
              <a:rPr lang="de-AT" dirty="0" err="1"/>
              <a:t>String.</a:t>
            </a:r>
            <a:r>
              <a:rPr lang="de-AT" i="1" dirty="0" err="1"/>
              <a:t>format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"%d Semmel"</a:t>
            </a:r>
            <a:r>
              <a:rPr lang="de-AT" dirty="0"/>
              <a:t>, zahl);  </a:t>
            </a:r>
            <a:r>
              <a:rPr lang="de-AT" i="1" dirty="0">
                <a:solidFill>
                  <a:srgbClr val="808080"/>
                </a:solidFill>
              </a:rPr>
              <a:t>//4 Semmel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190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Format-Angabe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37BC6-02B4-E448-A442-FAEDB445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06" y="1820724"/>
            <a:ext cx="7597612" cy="576064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% [</a:t>
            </a:r>
            <a:r>
              <a:rPr lang="de-AT" b="1" dirty="0" err="1"/>
              <a:t>flags</a:t>
            </a:r>
            <a:r>
              <a:rPr lang="de-AT" b="1" dirty="0"/>
              <a:t>] [</a:t>
            </a:r>
            <a:r>
              <a:rPr lang="de-AT" b="1" dirty="0" err="1"/>
              <a:t>width</a:t>
            </a:r>
            <a:r>
              <a:rPr lang="de-AT" b="1" dirty="0"/>
              <a:t>] [.</a:t>
            </a:r>
            <a:r>
              <a:rPr lang="de-AT" b="1" dirty="0" err="1"/>
              <a:t>precision</a:t>
            </a:r>
            <a:r>
              <a:rPr lang="de-AT" b="1" dirty="0"/>
              <a:t>] </a:t>
            </a:r>
            <a:r>
              <a:rPr lang="de-AT" b="1" dirty="0" err="1"/>
              <a:t>conversion-character</a:t>
            </a:r>
            <a:endParaRPr lang="de-DE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8C4F6F-ECD4-D74D-9A5C-9B415E0CC23F}"/>
              </a:ext>
            </a:extLst>
          </p:cNvPr>
          <p:cNvSpPr txBox="1"/>
          <p:nvPr/>
        </p:nvSpPr>
        <p:spPr>
          <a:xfrm>
            <a:off x="460714" y="2754969"/>
            <a:ext cx="814373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D0D0D"/>
                </a:solidFill>
                <a:latin typeface="+mn-lt"/>
              </a:rPr>
              <a:t>Bis auf den </a:t>
            </a:r>
            <a:r>
              <a:rPr lang="de-DE" sz="2400" dirty="0" err="1">
                <a:solidFill>
                  <a:srgbClr val="0D0D0D"/>
                </a:solidFill>
                <a:latin typeface="+mn-lt"/>
              </a:rPr>
              <a:t>conversion-character</a:t>
            </a:r>
            <a:r>
              <a:rPr lang="de-DE" sz="2400" dirty="0">
                <a:solidFill>
                  <a:srgbClr val="0D0D0D"/>
                </a:solidFill>
                <a:latin typeface="+mn-lt"/>
              </a:rPr>
              <a:t> sind alle anderen Angaben optional.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D0D0D"/>
                </a:solidFill>
                <a:latin typeface="+mn-lt"/>
              </a:rPr>
              <a:t>Im angeführten Beispiel ist der </a:t>
            </a:r>
            <a:r>
              <a:rPr lang="de-DE" sz="2400" dirty="0" err="1">
                <a:solidFill>
                  <a:srgbClr val="0D0D0D"/>
                </a:solidFill>
                <a:latin typeface="+mn-lt"/>
              </a:rPr>
              <a:t>conversion-character</a:t>
            </a:r>
            <a:r>
              <a:rPr lang="de-DE" sz="2400" dirty="0">
                <a:solidFill>
                  <a:srgbClr val="0D0D0D"/>
                </a:solidFill>
                <a:latin typeface="+mn-lt"/>
              </a:rPr>
              <a:t> </a:t>
            </a:r>
            <a:r>
              <a:rPr lang="de-DE" sz="2400" b="1" dirty="0">
                <a:solidFill>
                  <a:srgbClr val="0D0D0D"/>
                </a:solidFill>
                <a:latin typeface="+mn-lt"/>
              </a:rPr>
              <a:t>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460714" y="4941168"/>
            <a:ext cx="855389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zahl = </a:t>
            </a:r>
            <a:r>
              <a:rPr lang="de-AT" dirty="0">
                <a:solidFill>
                  <a:srgbClr val="0000FF"/>
                </a:solidFill>
              </a:rPr>
              <a:t>4</a:t>
            </a:r>
            <a:r>
              <a:rPr lang="de-AT" dirty="0"/>
              <a:t>;</a:t>
            </a:r>
            <a:br>
              <a:rPr lang="de-AT" dirty="0"/>
            </a:br>
            <a:r>
              <a:rPr lang="de-AT" dirty="0"/>
              <a:t>String s= </a:t>
            </a:r>
            <a:r>
              <a:rPr lang="de-AT" dirty="0" err="1"/>
              <a:t>String.</a:t>
            </a:r>
            <a:r>
              <a:rPr lang="de-AT" i="1" dirty="0" err="1"/>
              <a:t>format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"%d Semmel"</a:t>
            </a:r>
            <a:r>
              <a:rPr lang="de-AT" dirty="0"/>
              <a:t>, zahl);  </a:t>
            </a:r>
            <a:r>
              <a:rPr lang="de-AT" i="1" dirty="0">
                <a:solidFill>
                  <a:srgbClr val="808080"/>
                </a:solidFill>
              </a:rPr>
              <a:t>//4 Semmel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02839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conversion-character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450733" y="5445224"/>
            <a:ext cx="855389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String </a:t>
            </a:r>
            <a:r>
              <a:rPr lang="de-AT" dirty="0" err="1"/>
              <a:t>input</a:t>
            </a:r>
            <a:r>
              <a:rPr lang="de-AT" dirty="0"/>
              <a:t> = </a:t>
            </a:r>
            <a:r>
              <a:rPr lang="de-AT" b="1" dirty="0">
                <a:solidFill>
                  <a:srgbClr val="008000"/>
                </a:solidFill>
              </a:rPr>
              <a:t>"Semmel"</a:t>
            </a:r>
            <a:r>
              <a:rPr lang="de-AT" dirty="0"/>
              <a:t>;</a:t>
            </a:r>
            <a:br>
              <a:rPr lang="de-AT" dirty="0"/>
            </a:b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zahl = </a:t>
            </a:r>
            <a:r>
              <a:rPr lang="de-AT" dirty="0">
                <a:solidFill>
                  <a:srgbClr val="0000FF"/>
                </a:solidFill>
              </a:rPr>
              <a:t>4</a:t>
            </a:r>
            <a:r>
              <a:rPr lang="de-AT" dirty="0"/>
              <a:t>;</a:t>
            </a:r>
            <a:br>
              <a:rPr lang="de-AT" dirty="0"/>
            </a:br>
            <a:r>
              <a:rPr lang="de-AT" dirty="0"/>
              <a:t>String s= </a:t>
            </a:r>
            <a:r>
              <a:rPr lang="de-AT" dirty="0" err="1"/>
              <a:t>String.</a:t>
            </a:r>
            <a:r>
              <a:rPr lang="de-AT" i="1" dirty="0" err="1"/>
              <a:t>format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"%d %s"</a:t>
            </a:r>
            <a:r>
              <a:rPr lang="de-AT" dirty="0"/>
              <a:t>, zahl, </a:t>
            </a:r>
            <a:r>
              <a:rPr lang="de-AT" dirty="0" err="1"/>
              <a:t>input</a:t>
            </a:r>
            <a:r>
              <a:rPr lang="de-AT" dirty="0"/>
              <a:t>);  </a:t>
            </a:r>
            <a:r>
              <a:rPr lang="de-AT" i="1" dirty="0">
                <a:solidFill>
                  <a:srgbClr val="808080"/>
                </a:solidFill>
              </a:rPr>
              <a:t>//4 Semmel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C1759A-25BE-B14A-86DC-AE4AC244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3528392"/>
          </a:xfrm>
        </p:spPr>
        <p:txBody>
          <a:bodyPr/>
          <a:lstStyle/>
          <a:p>
            <a:r>
              <a:rPr lang="de-DE" sz="2000" dirty="0"/>
              <a:t>Eine Auswahl an möglichen </a:t>
            </a:r>
            <a:r>
              <a:rPr lang="de-DE" sz="2000" dirty="0" err="1"/>
              <a:t>conversion-character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r>
              <a:rPr lang="de-AT" sz="2000" dirty="0"/>
              <a:t>d : </a:t>
            </a:r>
            <a:r>
              <a:rPr lang="de-AT" sz="2000" dirty="0" err="1"/>
              <a:t>decimal</a:t>
            </a:r>
            <a:r>
              <a:rPr lang="de-AT" sz="2000" dirty="0"/>
              <a:t> integer [</a:t>
            </a:r>
            <a:r>
              <a:rPr lang="de-AT" sz="2000" dirty="0" err="1"/>
              <a:t>byte</a:t>
            </a:r>
            <a:r>
              <a:rPr lang="de-AT" sz="2000" dirty="0"/>
              <a:t>, </a:t>
            </a:r>
            <a:r>
              <a:rPr lang="de-AT" sz="2000" dirty="0" err="1"/>
              <a:t>short</a:t>
            </a:r>
            <a:r>
              <a:rPr lang="de-AT" sz="2000" dirty="0"/>
              <a:t>, </a:t>
            </a:r>
            <a:r>
              <a:rPr lang="de-AT" sz="2000" dirty="0" err="1"/>
              <a:t>int</a:t>
            </a:r>
            <a:r>
              <a:rPr lang="de-AT" sz="2000" dirty="0"/>
              <a:t>, </a:t>
            </a:r>
            <a:r>
              <a:rPr lang="de-AT" sz="2000" dirty="0" err="1"/>
              <a:t>long</a:t>
            </a:r>
            <a:r>
              <a:rPr lang="de-AT" sz="2000" dirty="0"/>
              <a:t>]</a:t>
            </a:r>
          </a:p>
          <a:p>
            <a:pPr marL="0" indent="0">
              <a:buNone/>
            </a:pPr>
            <a:r>
              <a:rPr lang="de-AT" sz="2000" dirty="0"/>
              <a:t>f : </a:t>
            </a:r>
            <a:r>
              <a:rPr lang="de-AT" sz="2000" dirty="0" err="1"/>
              <a:t>floating</a:t>
            </a:r>
            <a:r>
              <a:rPr lang="de-AT" sz="2000" dirty="0"/>
              <a:t>-point </a:t>
            </a:r>
            <a:r>
              <a:rPr lang="de-AT" sz="2000" dirty="0" err="1"/>
              <a:t>number</a:t>
            </a:r>
            <a:r>
              <a:rPr lang="de-AT" sz="2000" dirty="0"/>
              <a:t> [</a:t>
            </a:r>
            <a:r>
              <a:rPr lang="de-AT" sz="2000" dirty="0" err="1"/>
              <a:t>float</a:t>
            </a:r>
            <a:r>
              <a:rPr lang="de-AT" sz="2000" dirty="0"/>
              <a:t>, double]</a:t>
            </a:r>
          </a:p>
          <a:p>
            <a:pPr marL="0" indent="0">
              <a:buNone/>
            </a:pPr>
            <a:r>
              <a:rPr lang="de-AT" sz="2000" dirty="0"/>
              <a:t>c : </a:t>
            </a:r>
            <a:r>
              <a:rPr lang="de-AT" sz="2000" dirty="0" err="1"/>
              <a:t>character</a:t>
            </a:r>
            <a:endParaRPr lang="de-AT" sz="2000" dirty="0"/>
          </a:p>
          <a:p>
            <a:pPr marL="0" indent="0">
              <a:buNone/>
            </a:pPr>
            <a:r>
              <a:rPr lang="de-AT" sz="2000" dirty="0"/>
              <a:t>C : </a:t>
            </a:r>
            <a:r>
              <a:rPr lang="de-AT" sz="2000" dirty="0" err="1"/>
              <a:t>character</a:t>
            </a:r>
            <a:r>
              <a:rPr lang="de-AT" sz="2000" dirty="0"/>
              <a:t> </a:t>
            </a:r>
            <a:r>
              <a:rPr lang="de-AT" sz="2000" dirty="0" err="1"/>
              <a:t>uppercase</a:t>
            </a:r>
            <a:endParaRPr lang="de-AT" sz="2000" dirty="0"/>
          </a:p>
          <a:p>
            <a:pPr marL="0" indent="0">
              <a:buNone/>
            </a:pPr>
            <a:r>
              <a:rPr lang="de-AT" sz="2000" dirty="0"/>
              <a:t>s : String</a:t>
            </a:r>
          </a:p>
          <a:p>
            <a:pPr marL="0" indent="0">
              <a:buNone/>
            </a:pPr>
            <a:r>
              <a:rPr lang="de-AT" sz="2000" dirty="0"/>
              <a:t>S : String </a:t>
            </a:r>
            <a:r>
              <a:rPr lang="de-AT" sz="2000" dirty="0" err="1"/>
              <a:t>uppercase</a:t>
            </a:r>
            <a:endParaRPr lang="de-AT" sz="2000" dirty="0"/>
          </a:p>
          <a:p>
            <a:pPr marL="0" indent="0">
              <a:buNone/>
            </a:pPr>
            <a:r>
              <a:rPr lang="de-AT" sz="2000" dirty="0" err="1"/>
              <a:t>tl</a:t>
            </a:r>
            <a:r>
              <a:rPr lang="de-AT" sz="2000" dirty="0"/>
              <a:t>: A </a:t>
            </a:r>
            <a:r>
              <a:rPr lang="de-AT" sz="2000" dirty="0" err="1"/>
              <a:t>date</a:t>
            </a:r>
            <a:r>
              <a:rPr lang="de-AT" sz="2000" dirty="0"/>
              <a:t> &amp; time </a:t>
            </a:r>
            <a:r>
              <a:rPr lang="de-AT" sz="2000" dirty="0" err="1"/>
              <a:t>conversion</a:t>
            </a:r>
            <a:r>
              <a:rPr lang="de-AT" sz="2000" dirty="0"/>
              <a:t>—</a:t>
            </a:r>
            <a:r>
              <a:rPr lang="de-AT" sz="2000" dirty="0" err="1"/>
              <a:t>hour</a:t>
            </a:r>
            <a:r>
              <a:rPr lang="de-AT" sz="2000" dirty="0"/>
              <a:t> in 12-hour </a:t>
            </a:r>
            <a:r>
              <a:rPr lang="de-AT" sz="2000" dirty="0" err="1"/>
              <a:t>clock</a:t>
            </a:r>
            <a:endParaRPr lang="de-AT" sz="2000" dirty="0"/>
          </a:p>
          <a:p>
            <a:pPr marL="0" indent="0">
              <a:buNone/>
            </a:pPr>
            <a:r>
              <a:rPr lang="de-AT" sz="2000" dirty="0"/>
              <a:t>... </a:t>
            </a:r>
            <a:endParaRPr lang="de-DE" sz="20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3DD85C-C59B-5F4C-87CE-D7C56D18FB42}"/>
              </a:ext>
            </a:extLst>
          </p:cNvPr>
          <p:cNvSpPr/>
          <p:nvPr/>
        </p:nvSpPr>
        <p:spPr>
          <a:xfrm>
            <a:off x="1564667" y="129082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b="1" dirty="0"/>
              <a:t>% [</a:t>
            </a:r>
            <a:r>
              <a:rPr lang="de-AT" b="1" dirty="0" err="1"/>
              <a:t>flags</a:t>
            </a:r>
            <a:r>
              <a:rPr lang="de-AT" b="1" dirty="0"/>
              <a:t>] [</a:t>
            </a:r>
            <a:r>
              <a:rPr lang="de-AT" b="1" dirty="0" err="1"/>
              <a:t>width</a:t>
            </a:r>
            <a:r>
              <a:rPr lang="de-AT" b="1" dirty="0"/>
              <a:t>] [.</a:t>
            </a:r>
            <a:r>
              <a:rPr lang="de-AT" b="1" dirty="0" err="1"/>
              <a:t>precision</a:t>
            </a:r>
            <a:r>
              <a:rPr lang="de-AT" b="1" dirty="0"/>
              <a:t>] </a:t>
            </a:r>
            <a:r>
              <a:rPr lang="de-AT" b="1" dirty="0" err="1"/>
              <a:t>conversion-character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673448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precision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482600" y="4333746"/>
            <a:ext cx="871366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String </a:t>
            </a:r>
            <a:r>
              <a:rPr lang="de-AT" sz="2000" dirty="0" err="1"/>
              <a:t>input</a:t>
            </a:r>
            <a:r>
              <a:rPr lang="de-AT" sz="2000" dirty="0"/>
              <a:t> = </a:t>
            </a:r>
            <a:r>
              <a:rPr lang="de-AT" sz="2000" b="1" dirty="0">
                <a:solidFill>
                  <a:srgbClr val="008000"/>
                </a:solidFill>
              </a:rPr>
              <a:t>"Java"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/>
              <a:t>zahl = </a:t>
            </a:r>
            <a:r>
              <a:rPr lang="de-AT" sz="2000" dirty="0">
                <a:solidFill>
                  <a:srgbClr val="0000FF"/>
                </a:solidFill>
              </a:rPr>
              <a:t>434.123456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dirty="0"/>
              <a:t>String s= </a:t>
            </a:r>
            <a:r>
              <a:rPr lang="de-AT" sz="2000" dirty="0" err="1"/>
              <a:t>String.</a:t>
            </a:r>
            <a:r>
              <a:rPr lang="de-AT" sz="2000" i="1" dirty="0" err="1"/>
              <a:t>format</a:t>
            </a:r>
            <a:r>
              <a:rPr lang="de-AT" sz="2000" dirty="0"/>
              <a:t>(</a:t>
            </a:r>
            <a:r>
              <a:rPr lang="de-AT" sz="2000" b="1" dirty="0">
                <a:solidFill>
                  <a:srgbClr val="008000"/>
                </a:solidFill>
              </a:rPr>
              <a:t>"%.4f %.2s"</a:t>
            </a:r>
            <a:r>
              <a:rPr lang="de-AT" sz="2000" dirty="0"/>
              <a:t>, zahl, </a:t>
            </a:r>
            <a:r>
              <a:rPr lang="de-AT" sz="2000" dirty="0" err="1"/>
              <a:t>input</a:t>
            </a:r>
            <a:r>
              <a:rPr lang="de-AT" sz="2000" dirty="0"/>
              <a:t>);  </a:t>
            </a:r>
            <a:r>
              <a:rPr lang="de-AT" sz="2000" i="1" dirty="0">
                <a:solidFill>
                  <a:srgbClr val="808080"/>
                </a:solidFill>
              </a:rPr>
              <a:t>//434,1235 Ja</a:t>
            </a:r>
            <a:endParaRPr lang="de-DE" sz="2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C1759A-25BE-B14A-86DC-AE4AC244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2160240"/>
          </a:xfrm>
        </p:spPr>
        <p:txBody>
          <a:bodyPr/>
          <a:lstStyle/>
          <a:p>
            <a:r>
              <a:rPr lang="de-AT" sz="2000" dirty="0" err="1"/>
              <a:t>precision</a:t>
            </a:r>
            <a:r>
              <a:rPr lang="de-AT" sz="2000" dirty="0"/>
              <a:t> Angaben starten mit einem Punkt (.)</a:t>
            </a:r>
          </a:p>
          <a:p>
            <a:r>
              <a:rPr lang="de-AT" sz="2000" dirty="0"/>
              <a:t>Bei Kommazahlen gibt </a:t>
            </a:r>
            <a:r>
              <a:rPr lang="de-AT" sz="2000" dirty="0" err="1"/>
              <a:t>precision</a:t>
            </a:r>
            <a:r>
              <a:rPr lang="de-AT" sz="2000" dirty="0"/>
              <a:t>, die Anzahl der Nachkommastellen an. Die Zahl wird gerundet.</a:t>
            </a:r>
          </a:p>
          <a:p>
            <a:r>
              <a:rPr lang="de-AT" sz="2000" dirty="0"/>
              <a:t>Bei Strings die Anzahl der Zeichen, die maximal ausgegeben werden sollen.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3DD85C-C59B-5F4C-87CE-D7C56D18FB42}"/>
              </a:ext>
            </a:extLst>
          </p:cNvPr>
          <p:cNvSpPr/>
          <p:nvPr/>
        </p:nvSpPr>
        <p:spPr>
          <a:xfrm>
            <a:off x="1564667" y="129082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b="1" dirty="0"/>
              <a:t>% [</a:t>
            </a:r>
            <a:r>
              <a:rPr lang="de-AT" b="1" dirty="0" err="1"/>
              <a:t>flags</a:t>
            </a:r>
            <a:r>
              <a:rPr lang="de-AT" b="1" dirty="0"/>
              <a:t>] [</a:t>
            </a:r>
            <a:r>
              <a:rPr lang="de-AT" b="1" dirty="0" err="1"/>
              <a:t>width</a:t>
            </a:r>
            <a:r>
              <a:rPr lang="de-AT" b="1" dirty="0"/>
              <a:t>] [.</a:t>
            </a:r>
            <a:r>
              <a:rPr lang="de-AT" b="1" dirty="0" err="1"/>
              <a:t>precision</a:t>
            </a:r>
            <a:r>
              <a:rPr lang="de-AT" b="1" dirty="0"/>
              <a:t>] </a:t>
            </a:r>
            <a:r>
              <a:rPr lang="de-AT" b="1" dirty="0" err="1"/>
              <a:t>conversion-character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0132062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width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482600" y="3423138"/>
            <a:ext cx="8713663" cy="144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String </a:t>
            </a:r>
            <a:r>
              <a:rPr lang="de-AT" sz="2000" dirty="0" err="1"/>
              <a:t>input</a:t>
            </a:r>
            <a:r>
              <a:rPr lang="de-AT" sz="2000" dirty="0"/>
              <a:t> = </a:t>
            </a:r>
            <a:r>
              <a:rPr lang="de-AT" sz="2000" b="1" dirty="0">
                <a:solidFill>
                  <a:srgbClr val="008000"/>
                </a:solidFill>
              </a:rPr>
              <a:t>"Java"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/>
              <a:t>zahl = </a:t>
            </a:r>
            <a:r>
              <a:rPr lang="de-AT" sz="2000" dirty="0">
                <a:solidFill>
                  <a:srgbClr val="0000FF"/>
                </a:solidFill>
              </a:rPr>
              <a:t>434.123456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dirty="0"/>
              <a:t>String s= </a:t>
            </a:r>
            <a:r>
              <a:rPr lang="de-AT" sz="2000" dirty="0" err="1"/>
              <a:t>String.</a:t>
            </a:r>
            <a:r>
              <a:rPr lang="de-AT" sz="2000" i="1" dirty="0" err="1"/>
              <a:t>format</a:t>
            </a:r>
            <a:r>
              <a:rPr lang="de-AT" sz="2000" dirty="0"/>
              <a:t>(</a:t>
            </a:r>
            <a:r>
              <a:rPr lang="de-AT" sz="2000" b="1" dirty="0">
                <a:solidFill>
                  <a:srgbClr val="008000"/>
                </a:solidFill>
              </a:rPr>
              <a:t>"|%20f %3s"</a:t>
            </a:r>
            <a:r>
              <a:rPr lang="de-AT" sz="2000" dirty="0"/>
              <a:t>, zahl, </a:t>
            </a:r>
            <a:r>
              <a:rPr lang="de-AT" sz="2000" dirty="0" err="1"/>
              <a:t>input</a:t>
            </a:r>
            <a:r>
              <a:rPr lang="de-AT" sz="2000" dirty="0"/>
              <a:t>);  </a:t>
            </a:r>
          </a:p>
          <a:p>
            <a:pPr marL="0" indent="0">
              <a:buNone/>
            </a:pPr>
            <a:r>
              <a:rPr lang="de-AT" sz="2000" i="1" dirty="0">
                <a:solidFill>
                  <a:srgbClr val="808080"/>
                </a:solidFill>
              </a:rPr>
              <a:t>// |          434,123456 Java</a:t>
            </a:r>
            <a:endParaRPr lang="de-DE" sz="2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C1759A-25BE-B14A-86DC-AE4AC244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1296144"/>
          </a:xfrm>
        </p:spPr>
        <p:txBody>
          <a:bodyPr/>
          <a:lstStyle/>
          <a:p>
            <a:r>
              <a:rPr lang="de-AT" sz="2000" dirty="0"/>
              <a:t>Gibt die minimale Anzahl an Zeichen an. </a:t>
            </a:r>
          </a:p>
          <a:p>
            <a:r>
              <a:rPr lang="de-AT" sz="2000" dirty="0"/>
              <a:t>Sollte der Wert weniger Zeichen haben, wird der Platz mit Leerzeichen aufgefüllt.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3DD85C-C59B-5F4C-87CE-D7C56D18FB42}"/>
              </a:ext>
            </a:extLst>
          </p:cNvPr>
          <p:cNvSpPr/>
          <p:nvPr/>
        </p:nvSpPr>
        <p:spPr>
          <a:xfrm>
            <a:off x="1564667" y="129082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b="1" dirty="0"/>
              <a:t>% [</a:t>
            </a:r>
            <a:r>
              <a:rPr lang="de-AT" b="1" dirty="0" err="1"/>
              <a:t>flags</a:t>
            </a:r>
            <a:r>
              <a:rPr lang="de-AT" b="1" dirty="0"/>
              <a:t>] [</a:t>
            </a:r>
            <a:r>
              <a:rPr lang="de-AT" b="1" dirty="0" err="1"/>
              <a:t>width</a:t>
            </a:r>
            <a:r>
              <a:rPr lang="de-AT" b="1" dirty="0"/>
              <a:t>] [.</a:t>
            </a:r>
            <a:r>
              <a:rPr lang="de-AT" b="1" dirty="0" err="1"/>
              <a:t>precision</a:t>
            </a:r>
            <a:r>
              <a:rPr lang="de-AT" b="1" dirty="0"/>
              <a:t>] </a:t>
            </a:r>
            <a:r>
              <a:rPr lang="de-AT" b="1" dirty="0" err="1"/>
              <a:t>conversion-character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65043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C32B4-2D85-2843-969A-47AEE50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flags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EB4210-6F8B-2F4B-8141-A86F99EF8BAC}"/>
              </a:ext>
            </a:extLst>
          </p:cNvPr>
          <p:cNvSpPr txBox="1">
            <a:spLocks/>
          </p:cNvSpPr>
          <p:nvPr/>
        </p:nvSpPr>
        <p:spPr bwMode="auto">
          <a:xfrm>
            <a:off x="506119" y="5157192"/>
            <a:ext cx="8713663" cy="144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dirty="0"/>
              <a:t>String </a:t>
            </a:r>
            <a:r>
              <a:rPr lang="de-AT" sz="2000" dirty="0" err="1"/>
              <a:t>input</a:t>
            </a:r>
            <a:r>
              <a:rPr lang="de-AT" sz="2000" dirty="0"/>
              <a:t> = </a:t>
            </a:r>
            <a:r>
              <a:rPr lang="de-AT" sz="2000" b="1" dirty="0">
                <a:solidFill>
                  <a:srgbClr val="008000"/>
                </a:solidFill>
              </a:rPr>
              <a:t>"Java"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b="1" dirty="0">
                <a:solidFill>
                  <a:srgbClr val="000080"/>
                </a:solidFill>
              </a:rPr>
              <a:t>double </a:t>
            </a:r>
            <a:r>
              <a:rPr lang="de-AT" sz="2000" dirty="0"/>
              <a:t>zahl = </a:t>
            </a:r>
            <a:r>
              <a:rPr lang="de-AT" sz="2000" dirty="0">
                <a:solidFill>
                  <a:srgbClr val="0000FF"/>
                </a:solidFill>
              </a:rPr>
              <a:t>33434.123456</a:t>
            </a:r>
            <a:r>
              <a:rPr lang="de-AT" sz="2000" dirty="0"/>
              <a:t>;</a:t>
            </a:r>
            <a:br>
              <a:rPr lang="de-AT" sz="2000" dirty="0"/>
            </a:br>
            <a:r>
              <a:rPr lang="de-AT" sz="2000" dirty="0"/>
              <a:t>String s= </a:t>
            </a:r>
            <a:r>
              <a:rPr lang="de-AT" sz="2000" dirty="0" err="1"/>
              <a:t>String.</a:t>
            </a:r>
            <a:r>
              <a:rPr lang="de-AT" sz="2000" i="1" dirty="0" err="1"/>
              <a:t>format</a:t>
            </a:r>
            <a:r>
              <a:rPr lang="de-AT" sz="2000" dirty="0"/>
              <a:t>(</a:t>
            </a:r>
            <a:r>
              <a:rPr lang="de-AT" sz="2000" b="1" dirty="0">
                <a:solidFill>
                  <a:srgbClr val="008000"/>
                </a:solidFill>
              </a:rPr>
              <a:t>"|%+,-20f %s"</a:t>
            </a:r>
            <a:r>
              <a:rPr lang="de-AT" sz="2000" dirty="0"/>
              <a:t>, zahl, </a:t>
            </a:r>
            <a:r>
              <a:rPr lang="de-AT" sz="2000" dirty="0" err="1"/>
              <a:t>input</a:t>
            </a:r>
            <a:r>
              <a:rPr lang="de-AT" sz="2000" dirty="0"/>
              <a:t>);  </a:t>
            </a:r>
          </a:p>
          <a:p>
            <a:pPr marL="0" indent="0">
              <a:buNone/>
            </a:pPr>
            <a:r>
              <a:rPr lang="de-AT" sz="2000" i="1" dirty="0">
                <a:solidFill>
                  <a:srgbClr val="808080"/>
                </a:solidFill>
              </a:rPr>
              <a:t>//|+33 434,123456       Java</a:t>
            </a:r>
            <a:endParaRPr lang="de-DE" sz="2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C1759A-25BE-B14A-86DC-AE4AC244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3559750"/>
          </a:xfrm>
        </p:spPr>
        <p:txBody>
          <a:bodyPr/>
          <a:lstStyle/>
          <a:p>
            <a:r>
              <a:rPr lang="de-AT" sz="2000" dirty="0"/>
              <a:t>Mögliche Flags sind:</a:t>
            </a:r>
          </a:p>
          <a:p>
            <a:pPr marL="0" indent="0">
              <a:buNone/>
            </a:pPr>
            <a:r>
              <a:rPr lang="de-AT" sz="2000" dirty="0"/>
              <a:t>- : links ausgerichtet ( in Kombination mit </a:t>
            </a:r>
            <a:r>
              <a:rPr lang="de-AT" sz="2000" dirty="0" err="1"/>
              <a:t>width</a:t>
            </a:r>
            <a:r>
              <a:rPr lang="de-AT" sz="2000" dirty="0"/>
              <a:t> werden die fehlenden Zeichen rechts aufgefüllt) </a:t>
            </a:r>
          </a:p>
          <a:p>
            <a:pPr marL="0" indent="0">
              <a:buNone/>
            </a:pPr>
            <a:r>
              <a:rPr lang="de-AT" sz="2000" dirty="0"/>
              <a:t>+ : fügt ein Plus (+) bzw. ein Minus (-) vor numerische Werte</a:t>
            </a:r>
          </a:p>
          <a:p>
            <a:pPr marL="0" indent="0">
              <a:buNone/>
            </a:pPr>
            <a:r>
              <a:rPr lang="de-AT" sz="2000" dirty="0"/>
              <a:t>0 : füllt den Platz mit 0 statt mit Leerzeichen bei numerischen Werten</a:t>
            </a:r>
          </a:p>
          <a:p>
            <a:pPr marL="0" indent="0">
              <a:buNone/>
            </a:pPr>
            <a:r>
              <a:rPr lang="de-AT" sz="2000" dirty="0"/>
              <a:t>, :  Fügt ein Gruppierungszeichen für Zahlen &gt; 1000 ein (Leerzeichen        Punkt oder Komma je nach </a:t>
            </a:r>
            <a:r>
              <a:rPr lang="de-AT" sz="2000" dirty="0" err="1"/>
              <a:t>Locale</a:t>
            </a:r>
            <a:r>
              <a:rPr lang="de-AT" sz="2000" dirty="0"/>
              <a:t>)</a:t>
            </a:r>
          </a:p>
          <a:p>
            <a:pPr marL="0" indent="0">
              <a:buNone/>
            </a:pPr>
            <a:r>
              <a:rPr lang="de-AT" sz="2000" dirty="0"/>
              <a:t>  : Leerzeichen – Minus(-) bei negativen Zahlen und Leerzeichen bei positiven Zahlen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3DD85C-C59B-5F4C-87CE-D7C56D18FB42}"/>
              </a:ext>
            </a:extLst>
          </p:cNvPr>
          <p:cNvSpPr/>
          <p:nvPr/>
        </p:nvSpPr>
        <p:spPr>
          <a:xfrm>
            <a:off x="1564667" y="129082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b="1" dirty="0"/>
              <a:t>% [</a:t>
            </a:r>
            <a:r>
              <a:rPr lang="de-AT" b="1" dirty="0" err="1"/>
              <a:t>flags</a:t>
            </a:r>
            <a:r>
              <a:rPr lang="de-AT" b="1" dirty="0"/>
              <a:t>] [</a:t>
            </a:r>
            <a:r>
              <a:rPr lang="de-AT" b="1" dirty="0" err="1"/>
              <a:t>width</a:t>
            </a:r>
            <a:r>
              <a:rPr lang="de-AT" b="1" dirty="0"/>
              <a:t>] [.</a:t>
            </a:r>
            <a:r>
              <a:rPr lang="de-AT" b="1" dirty="0" err="1"/>
              <a:t>precision</a:t>
            </a:r>
            <a:r>
              <a:rPr lang="de-AT" b="1" dirty="0"/>
              <a:t>] </a:t>
            </a:r>
            <a:r>
              <a:rPr lang="de-AT" b="1" dirty="0" err="1"/>
              <a:t>conversion-character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91325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437382-49AF-455B-B471-C3185F197117}">
  <ds:schemaRefs>
    <ds:schemaRef ds:uri="http://schemas.microsoft.com/office/2006/documentManagement/types"/>
    <ds:schemaRef ds:uri="http://www.w3.org/XML/1998/namespace"/>
    <ds:schemaRef ds:uri="d2c9f398-b8f2-4561-8514-7787654ff721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823a0d5d-eee2-46e1-886f-9d67e05c6d4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</Words>
  <Application>Microsoft Macintosh PowerPoint</Application>
  <PresentationFormat>Bildschirmpräsentation (4:3)</PresentationFormat>
  <Paragraphs>96</Paragraphs>
  <Slides>13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Andale Mono</vt:lpstr>
      <vt:lpstr>Arial</vt:lpstr>
      <vt:lpstr>Calibri</vt:lpstr>
      <vt:lpstr>Trebuchet MS</vt:lpstr>
      <vt:lpstr>Default Design</vt:lpstr>
      <vt:lpstr>PowerPoint-Präsentation</vt:lpstr>
      <vt:lpstr>Ziele</vt:lpstr>
      <vt:lpstr>Möglicher Anwendungsfall (von vielen)</vt:lpstr>
      <vt:lpstr>Aufbau String Formatierung</vt:lpstr>
      <vt:lpstr>Format-Angabe</vt:lpstr>
      <vt:lpstr>conversion-character</vt:lpstr>
      <vt:lpstr>precision</vt:lpstr>
      <vt:lpstr>width</vt:lpstr>
      <vt:lpstr>flags</vt:lpstr>
      <vt:lpstr>Befehle</vt:lpstr>
      <vt:lpstr>Anwendungsfall</vt:lpstr>
      <vt:lpstr>Anwendungsfall - Lösung</vt:lpstr>
      <vt:lpstr>Übungsaufgaben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28</cp:revision>
  <dcterms:created xsi:type="dcterms:W3CDTF">2019-05-20T08:10:16Z</dcterms:created>
  <dcterms:modified xsi:type="dcterms:W3CDTF">2023-01-16T15:03:52Z</dcterms:modified>
</cp:coreProperties>
</file>